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ur-PK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09" autoAdjust="0"/>
    <p:restoredTop sz="94612" autoAdjust="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ur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1BE2913-AE22-4628-8F8C-A77614617D7D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ur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r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ur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96C827-7605-423F-8487-642279508FDE}" type="slidenum">
              <a:rPr lang="ur-PK" smtClean="0"/>
              <a:pPr/>
              <a:t>‹#›</a:t>
            </a:fld>
            <a:endParaRPr lang="ur-P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ur-P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r-P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r-P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r-P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r-P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r-P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r-P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r-P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r-P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r-P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r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r-P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r-P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59671-D4C9-44F6-AE3A-342DAE3C1E9F}" type="datetimeFigureOut">
              <a:rPr lang="ur-PK" smtClean="0"/>
              <a:pPr/>
              <a:t>22/05/1434</a:t>
            </a:fld>
            <a:endParaRPr lang="ur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r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E900-A06C-4BDB-851D-151A850D1071}" type="slidenum">
              <a:rPr lang="ur-PK" smtClean="0"/>
              <a:pPr/>
              <a:t>‹#›</a:t>
            </a:fld>
            <a:endParaRPr lang="ur-P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r-PK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haseebrehan_sh@hot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uetchakwal.2k12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si\Desktop\desig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158" y="0"/>
            <a:ext cx="916915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214290"/>
            <a:ext cx="5000660" cy="1357322"/>
          </a:xfrm>
        </p:spPr>
        <p:txBody>
          <a:bodyPr/>
          <a:lstStyle/>
          <a:p>
            <a:r>
              <a:rPr lang="ur-PK" b="1" dirty="0" smtClean="0"/>
              <a:t>Detail </a:t>
            </a:r>
            <a:r>
              <a:rPr lang="en-US" b="1" dirty="0" smtClean="0"/>
              <a:t> </a:t>
            </a:r>
            <a:r>
              <a:rPr lang="ur-PK" b="1" dirty="0" smtClean="0"/>
              <a:t>Course </a:t>
            </a:r>
            <a:endParaRPr lang="ur-P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7358114" cy="4214842"/>
          </a:xfrm>
        </p:spPr>
        <p:txBody>
          <a:bodyPr>
            <a:normAutofit fontScale="25000" lnSpcReduction="20000"/>
          </a:bodyPr>
          <a:lstStyle/>
          <a:p>
            <a:pPr algn="l" rtl="0"/>
            <a:r>
              <a:rPr lang="en-US" sz="11600" dirty="0" smtClean="0">
                <a:solidFill>
                  <a:schemeClr val="bg1"/>
                </a:solidFill>
                <a:cs typeface="+mj-cs"/>
              </a:rPr>
              <a:t>Subject : Digital Logic Design</a:t>
            </a:r>
          </a:p>
          <a:p>
            <a:pPr algn="l" rtl="0"/>
            <a:r>
              <a:rPr lang="ur-PK" sz="11600" dirty="0" smtClean="0">
                <a:solidFill>
                  <a:schemeClr val="bg1"/>
                </a:solidFill>
                <a:cs typeface="+mj-cs"/>
              </a:rPr>
              <a:t>Credit</a:t>
            </a:r>
            <a:r>
              <a:rPr lang="en-US" sz="11600" dirty="0" smtClean="0">
                <a:solidFill>
                  <a:schemeClr val="bg1"/>
                </a:solidFill>
                <a:cs typeface="+mj-cs"/>
              </a:rPr>
              <a:t> Hours : 3(Theory) + 1 (LAB)</a:t>
            </a:r>
          </a:p>
          <a:p>
            <a:pPr algn="l" rtl="0"/>
            <a:r>
              <a:rPr lang="en-US" sz="11600" dirty="0" smtClean="0">
                <a:solidFill>
                  <a:schemeClr val="bg1"/>
                </a:solidFill>
                <a:cs typeface="+mj-cs"/>
              </a:rPr>
              <a:t>Perquisites : Computer Fundamentals &amp; Basic 		 Electronics Engg</a:t>
            </a:r>
          </a:p>
          <a:p>
            <a:pPr algn="l" rtl="0"/>
            <a:endParaRPr lang="en-US" sz="11600" dirty="0" smtClean="0">
              <a:solidFill>
                <a:schemeClr val="bg1"/>
              </a:solidFill>
              <a:cs typeface="+mj-cs"/>
            </a:endParaRPr>
          </a:p>
          <a:p>
            <a:pPr algn="l" rtl="0"/>
            <a:r>
              <a:rPr lang="en-US" sz="11600" b="1" dirty="0" smtClean="0">
                <a:solidFill>
                  <a:schemeClr val="bg2"/>
                </a:solidFill>
                <a:cs typeface="+mj-cs"/>
              </a:rPr>
              <a:t>Course Objective: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11600" dirty="0" smtClean="0">
                <a:solidFill>
                  <a:schemeClr val="bg1"/>
                </a:solidFill>
                <a:cs typeface="+mj-cs"/>
              </a:rPr>
              <a:t> Number system and logic gates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11600" dirty="0" smtClean="0">
                <a:solidFill>
                  <a:schemeClr val="bg1"/>
                </a:solidFill>
                <a:cs typeface="+mj-cs"/>
              </a:rPr>
              <a:t> Boolean algebra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11600" dirty="0" smtClean="0">
                <a:solidFill>
                  <a:schemeClr val="bg1"/>
                </a:solidFill>
                <a:cs typeface="+mj-cs"/>
              </a:rPr>
              <a:t> Combinational and sequential circuits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11600" dirty="0" smtClean="0">
                <a:solidFill>
                  <a:schemeClr val="bg1"/>
                </a:solidFill>
                <a:cs typeface="+mj-cs"/>
              </a:rPr>
              <a:t> Basic knowledge of FPGA’s and verilog HDL</a:t>
            </a:r>
          </a:p>
          <a:p>
            <a:pPr algn="l" rtl="0">
              <a:buFont typeface="Arial" pitchFamily="34" charset="0"/>
              <a:buChar char="•"/>
            </a:pPr>
            <a:endParaRPr lang="en-US" sz="8600" dirty="0" smtClean="0">
              <a:cs typeface="+mj-cs"/>
            </a:endParaRPr>
          </a:p>
          <a:p>
            <a:pPr algn="r" rtl="0"/>
            <a:r>
              <a:rPr lang="en-US" dirty="0" smtClean="0"/>
              <a:t> 	</a:t>
            </a:r>
            <a:r>
              <a:rPr lang="ur-PK" dirty="0" smtClean="0"/>
              <a:t> </a:t>
            </a:r>
            <a:endParaRPr lang="ur-P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si\Desktop\desig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158" y="0"/>
            <a:ext cx="916915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000131"/>
          </a:xfrm>
        </p:spPr>
        <p:txBody>
          <a:bodyPr/>
          <a:lstStyle/>
          <a:p>
            <a:r>
              <a:rPr lang="en-US" b="1" dirty="0" smtClean="0"/>
              <a:t>Text books</a:t>
            </a:r>
            <a:endParaRPr lang="ur-P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8358246" cy="528641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2"/>
                </a:solidFill>
                <a:cs typeface="+mj-cs"/>
              </a:rPr>
              <a:t>Recommended Text(s):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cs typeface="+mj-cs"/>
              </a:rPr>
              <a:t>M. Morris </a:t>
            </a:r>
            <a:r>
              <a:rPr lang="en-US" sz="3000" dirty="0" err="1" smtClean="0">
                <a:solidFill>
                  <a:schemeClr val="bg1"/>
                </a:solidFill>
                <a:cs typeface="+mj-cs"/>
              </a:rPr>
              <a:t>Mano</a:t>
            </a:r>
            <a:r>
              <a:rPr lang="en-US" sz="3000" dirty="0" smtClean="0">
                <a:solidFill>
                  <a:schemeClr val="bg1"/>
                </a:solidFill>
                <a:cs typeface="+mj-cs"/>
              </a:rPr>
              <a:t> and Michael D. </a:t>
            </a:r>
            <a:r>
              <a:rPr lang="en-US" sz="3000" dirty="0" err="1" smtClean="0">
                <a:solidFill>
                  <a:schemeClr val="bg1"/>
                </a:solidFill>
                <a:cs typeface="+mj-cs"/>
              </a:rPr>
              <a:t>Ciletti</a:t>
            </a:r>
            <a:r>
              <a:rPr lang="en-US" sz="3000" dirty="0" smtClean="0">
                <a:solidFill>
                  <a:schemeClr val="bg1"/>
                </a:solidFill>
                <a:cs typeface="+mj-cs"/>
              </a:rPr>
              <a:t> , “Digital Design”,4</a:t>
            </a:r>
            <a:r>
              <a:rPr lang="en-US" sz="3000" baseline="30000" dirty="0" smtClean="0">
                <a:solidFill>
                  <a:schemeClr val="bg1"/>
                </a:solidFill>
                <a:cs typeface="+mj-cs"/>
              </a:rPr>
              <a:t>th</a:t>
            </a:r>
            <a:r>
              <a:rPr lang="en-US" sz="3000" dirty="0" smtClean="0">
                <a:solidFill>
                  <a:schemeClr val="bg1"/>
                </a:solidFill>
                <a:cs typeface="+mj-cs"/>
              </a:rPr>
              <a:t> ed.Prentice Hall </a:t>
            </a:r>
          </a:p>
          <a:p>
            <a:pPr algn="l" rtl="0"/>
            <a:r>
              <a:rPr lang="en-US" b="1" dirty="0" smtClean="0">
                <a:solidFill>
                  <a:schemeClr val="bg2"/>
                </a:solidFill>
                <a:cs typeface="+mj-cs"/>
              </a:rPr>
              <a:t>References: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cs typeface="+mj-cs"/>
              </a:rPr>
              <a:t>Mohammad A.karim and Xinghao Chen “Digital          Design”, CRC Press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cs typeface="+mj-cs"/>
              </a:rPr>
              <a:t> Floyd &amp; Jain. “Digital Fundamentals”, 8</a:t>
            </a:r>
            <a:r>
              <a:rPr lang="en-US" sz="3000" baseline="30000" dirty="0" smtClean="0">
                <a:solidFill>
                  <a:schemeClr val="bg1"/>
                </a:solidFill>
                <a:cs typeface="+mj-cs"/>
              </a:rPr>
              <a:t>th</a:t>
            </a:r>
            <a:r>
              <a:rPr lang="en-US" sz="3000" dirty="0" smtClean="0">
                <a:solidFill>
                  <a:schemeClr val="bg1"/>
                </a:solidFill>
                <a:cs typeface="+mj-cs"/>
              </a:rPr>
              <a:t> ed. Pearson Education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cs typeface="+mj-cs"/>
              </a:rPr>
              <a:t> Frank Vahid. “Digital Design”, John Wiley &amp; Sons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si\Desktop\desig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158" y="0"/>
            <a:ext cx="916915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429552" cy="1000131"/>
          </a:xfrm>
        </p:spPr>
        <p:txBody>
          <a:bodyPr/>
          <a:lstStyle/>
          <a:p>
            <a:r>
              <a:rPr lang="en-US" b="1" dirty="0" smtClean="0"/>
              <a:t>Class Grading Criteria</a:t>
            </a:r>
            <a:endParaRPr lang="ur-P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1357298"/>
            <a:ext cx="6500858" cy="5000660"/>
          </a:xfrm>
        </p:spPr>
        <p:txBody>
          <a:bodyPr>
            <a:normAutofit lnSpcReduction="10000"/>
          </a:bodyPr>
          <a:lstStyle/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000" dirty="0" smtClean="0">
                <a:solidFill>
                  <a:schemeClr val="bg1"/>
                </a:solidFill>
                <a:cs typeface="+mj-cs"/>
              </a:rPr>
              <a:t>Mid semester exam			20%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cs typeface="+mj-cs"/>
              </a:rPr>
              <a:t> Class evaluation 			20%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cs typeface="+mj-cs"/>
              </a:rPr>
              <a:t> Lab evaluation				15%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cs typeface="+mj-cs"/>
              </a:rPr>
              <a:t> Lecture attendance			 5%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cs typeface="+mj-cs"/>
              </a:rPr>
              <a:t> End semester exam			40%</a:t>
            </a:r>
          </a:p>
          <a:p>
            <a:pPr algn="l" rtl="0">
              <a:buFont typeface="Arial" pitchFamily="34" charset="0"/>
              <a:buChar char="•"/>
            </a:pPr>
            <a:endParaRPr lang="en-US" sz="3000" dirty="0" smtClean="0">
              <a:solidFill>
                <a:schemeClr val="bg1"/>
              </a:solidFill>
              <a:cs typeface="+mj-cs"/>
            </a:endParaRPr>
          </a:p>
          <a:p>
            <a:pPr algn="l" rtl="0"/>
            <a:r>
              <a:rPr lang="en-US" sz="3000" dirty="0" smtClean="0">
                <a:solidFill>
                  <a:schemeClr val="bg2"/>
                </a:solidFill>
                <a:cs typeface="+mj-cs"/>
              </a:rPr>
              <a:t>**</a:t>
            </a:r>
            <a:r>
              <a:rPr lang="en-US" sz="3000" dirty="0" smtClean="0">
                <a:solidFill>
                  <a:schemeClr val="bg1"/>
                </a:solidFill>
                <a:cs typeface="+mj-cs"/>
              </a:rPr>
              <a:t>Class evaluation includes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cs typeface="+mj-cs"/>
              </a:rPr>
              <a:t> Class quizzes				10%</a:t>
            </a:r>
          </a:p>
          <a:p>
            <a:pPr algn="l" rtl="0">
              <a:buClr>
                <a:schemeClr val="bg2"/>
              </a:buClr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cs typeface="+mj-cs"/>
              </a:rPr>
              <a:t> Class Assignments	</a:t>
            </a:r>
            <a:r>
              <a:rPr lang="en-US" sz="3000" dirty="0" smtClean="0">
                <a:cs typeface="+mj-cs"/>
              </a:rPr>
              <a:t>	</a:t>
            </a:r>
            <a:r>
              <a:rPr lang="en-US" sz="3000" dirty="0" smtClean="0">
                <a:cs typeface="+mj-cs"/>
              </a:rPr>
              <a:t>           </a:t>
            </a:r>
            <a:r>
              <a:rPr lang="en-US" sz="3000" dirty="0" smtClean="0">
                <a:solidFill>
                  <a:schemeClr val="bg1"/>
                </a:solidFill>
                <a:cs typeface="+mj-cs"/>
              </a:rPr>
              <a:t>10%</a:t>
            </a:r>
            <a:r>
              <a:rPr lang="en-US" sz="3000" dirty="0" smtClean="0">
                <a:cs typeface="+mj-cs"/>
              </a:rPr>
              <a:t> </a:t>
            </a:r>
            <a:r>
              <a:rPr lang="en-US" sz="3000" dirty="0" smtClean="0">
                <a:cs typeface="+mj-cs"/>
              </a:rPr>
              <a:t>%</a:t>
            </a:r>
            <a:endParaRPr lang="ur-PK" sz="3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143008"/>
          </a:xfrm>
        </p:spPr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9644130" cy="3852874"/>
          </a:xfrm>
        </p:spPr>
        <p:txBody>
          <a:bodyPr/>
          <a:lstStyle/>
          <a:p>
            <a:pPr lvl="8" algn="l"/>
            <a:r>
              <a:rPr lang="en-US" dirty="0" smtClean="0"/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Email id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  <a:r>
              <a:rPr lang="en-US" sz="2400" dirty="0" smtClean="0"/>
              <a:t>  </a:t>
            </a:r>
            <a:r>
              <a:rPr lang="en-US" sz="2400" dirty="0" smtClean="0">
                <a:hlinkClick r:id="rId3"/>
              </a:rPr>
              <a:t>haseebrehan_sh@hotmail.com</a:t>
            </a:r>
            <a:endParaRPr lang="en-US" sz="2400" dirty="0" smtClean="0"/>
          </a:p>
          <a:p>
            <a:pPr lvl="8" algn="l"/>
            <a:endParaRPr lang="en-US" sz="2400" b="1" dirty="0" smtClean="0">
              <a:solidFill>
                <a:schemeClr val="bg1"/>
              </a:solidFill>
            </a:endParaRPr>
          </a:p>
          <a:p>
            <a:pPr lvl="8" algn="l"/>
            <a:r>
              <a:rPr lang="en-US" sz="2400" b="1" dirty="0" smtClean="0">
                <a:solidFill>
                  <a:schemeClr val="bg1"/>
                </a:solidFill>
              </a:rPr>
              <a:t>Slides are available on public email address</a:t>
            </a:r>
          </a:p>
          <a:p>
            <a:pPr lvl="8" algn="l"/>
            <a:endParaRPr lang="en-US" sz="2400" b="1" dirty="0" smtClean="0">
              <a:solidFill>
                <a:schemeClr val="bg1"/>
              </a:solidFill>
            </a:endParaRPr>
          </a:p>
          <a:p>
            <a:pPr lvl="8" algn="l"/>
            <a:r>
              <a:rPr lang="en-US" sz="2400" b="1" dirty="0" smtClean="0">
                <a:solidFill>
                  <a:schemeClr val="bg1"/>
                </a:solidFill>
              </a:rPr>
              <a:t>Email id : </a:t>
            </a:r>
            <a:r>
              <a:rPr lang="en-US" sz="2400" dirty="0" smtClean="0">
                <a:hlinkClick r:id="rId4"/>
              </a:rPr>
              <a:t>uetchakwal.2k12@gmail.com</a:t>
            </a:r>
            <a:endParaRPr lang="en-US" sz="2400" dirty="0" smtClean="0"/>
          </a:p>
          <a:p>
            <a:pPr lvl="8" algn="l"/>
            <a:r>
              <a:rPr lang="en-US" sz="2400" b="1" dirty="0" smtClean="0">
                <a:solidFill>
                  <a:schemeClr val="bg1"/>
                </a:solidFill>
              </a:rPr>
              <a:t>Password 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bg2"/>
                </a:solidFill>
              </a:rPr>
              <a:t>electronics2k12 </a:t>
            </a:r>
            <a:endParaRPr lang="en-US" sz="2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113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Detail  Course </vt:lpstr>
      <vt:lpstr>Text books</vt:lpstr>
      <vt:lpstr>Class Grading Criteria</vt:lpstr>
      <vt:lpstr>Contact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  Course</dc:title>
  <dc:creator>hasi</dc:creator>
  <cp:lastModifiedBy>hasi</cp:lastModifiedBy>
  <cp:revision>34</cp:revision>
  <dcterms:created xsi:type="dcterms:W3CDTF">2013-03-29T16:33:17Z</dcterms:created>
  <dcterms:modified xsi:type="dcterms:W3CDTF">2013-04-02T15:26:38Z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